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Next LT Pro" panose="020B0504020202020204" pitchFamily="34" charset="0"/>
      <p:regular r:id="rId8"/>
      <p:bold r:id="rId9"/>
      <p:italic r:id="rId10"/>
      <p:boldItalic r:id="rId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6D3FE-D087-B556-2CC6-75B35D1A1991}" v="29" dt="2024-09-13T19:42:00.436"/>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7"/>
    <p:restoredTop sz="95106"/>
  </p:normalViewPr>
  <p:slideViewPr>
    <p:cSldViewPr snapToGrid="0" showGuides="1">
      <p:cViewPr varScale="1">
        <p:scale>
          <a:sx n="105" d="100"/>
          <a:sy n="105" d="100"/>
        </p:scale>
        <p:origin x="498" y="78"/>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ryn Sarwansingh" userId="S::kerryn.sarwansingh@thebridge.com::00221e03-be3e-42c0-b657-b6bbdc78f139" providerId="AD" clId="Web-{05C6D3FE-D087-B556-2CC6-75B35D1A1991}"/>
    <pc:docChg chg="modSld">
      <pc:chgData name="Kerryn Sarwansingh" userId="S::kerryn.sarwansingh@thebridge.com::00221e03-be3e-42c0-b657-b6bbdc78f139" providerId="AD" clId="Web-{05C6D3FE-D087-B556-2CC6-75B35D1A1991}" dt="2024-09-13T19:41:51.124" v="12" actId="20577"/>
      <pc:docMkLst>
        <pc:docMk/>
      </pc:docMkLst>
      <pc:sldChg chg="modSp">
        <pc:chgData name="Kerryn Sarwansingh" userId="S::kerryn.sarwansingh@thebridge.com::00221e03-be3e-42c0-b657-b6bbdc78f139" providerId="AD" clId="Web-{05C6D3FE-D087-B556-2CC6-75B35D1A1991}" dt="2024-09-13T19:41:51.124" v="12" actId="20577"/>
        <pc:sldMkLst>
          <pc:docMk/>
          <pc:sldMk cId="699008341" sldId="258"/>
        </pc:sldMkLst>
        <pc:spChg chg="mod">
          <ac:chgData name="Kerryn Sarwansingh" userId="S::kerryn.sarwansingh@thebridge.com::00221e03-be3e-42c0-b657-b6bbdc78f139" providerId="AD" clId="Web-{05C6D3FE-D087-B556-2CC6-75B35D1A1991}" dt="2024-09-13T19:40:59.934" v="0" actId="20577"/>
          <ac:spMkLst>
            <pc:docMk/>
            <pc:sldMk cId="699008341" sldId="258"/>
            <ac:spMk id="19" creationId="{5F0C6E8B-31C3-543C-CC9B-0819E0FA2DC9}"/>
          </ac:spMkLst>
        </pc:spChg>
        <pc:spChg chg="mod">
          <ac:chgData name="Kerryn Sarwansingh" userId="S::kerryn.sarwansingh@thebridge.com::00221e03-be3e-42c0-b657-b6bbdc78f139" providerId="AD" clId="Web-{05C6D3FE-D087-B556-2CC6-75B35D1A1991}" dt="2024-09-13T19:41:51.124" v="12" actId="20577"/>
          <ac:spMkLst>
            <pc:docMk/>
            <pc:sldMk cId="699008341" sldId="258"/>
            <ac:spMk id="25" creationId="{0493F3E1-73D2-A8EB-2032-61E0002D9A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9/13/2024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9/13/2024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2004508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9/13/2024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9/13/2024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9/13/2024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9/13/2024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9/13/2024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9/13/2024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9/13/2024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0" y="409575"/>
            <a:ext cx="2574797"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Kerryn Sarwansingh</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5" y="3854574"/>
            <a:ext cx="3693614" cy="2877711"/>
          </a:xfrm>
          <a:prstGeom prst="rect">
            <a:avLst/>
          </a:prstGeom>
          <a:noFill/>
        </p:spPr>
        <p:txBody>
          <a:bodyPr wrap="square" lIns="0" tIns="0" rIns="0" bIns="0" rtlCol="0">
            <a:spAutoFit/>
          </a:bodyPr>
          <a:lstStyle/>
          <a:p>
            <a:r>
              <a:rPr lang="en-US" sz="1100" i="0" dirty="0">
                <a:solidFill>
                  <a:schemeClr val="tx2"/>
                </a:solidFill>
                <a:latin typeface="+mj-lt"/>
              </a:rPr>
              <a:t>Functional Skills</a:t>
            </a:r>
          </a:p>
          <a:p>
            <a:pPr defTabSz="457200">
              <a:defRPr/>
            </a:pPr>
            <a:r>
              <a:rPr lang="en-US" sz="1100" dirty="0">
                <a:solidFill>
                  <a:srgbClr val="000000">
                    <a:lumMod val="65000"/>
                    <a:lumOff val="35000"/>
                  </a:srgbClr>
                </a:solidFill>
                <a:ea typeface="+mn-lt"/>
                <a:cs typeface="+mn-lt"/>
              </a:rPr>
              <a:t>Project Management, Account Management, Estimation and Planning, Organizational Strategy, Change Management, Risk Management, Business Development, Agile Team Practices, Research Analysis</a:t>
            </a:r>
          </a:p>
          <a:p>
            <a:endParaRPr lang="en-US" sz="1100" i="0" dirty="0"/>
          </a:p>
          <a:p>
            <a:r>
              <a:rPr lang="en-US" sz="1100" i="0" dirty="0">
                <a:solidFill>
                  <a:schemeClr val="tx2"/>
                </a:solidFill>
                <a:latin typeface="+mj-lt"/>
              </a:rPr>
              <a:t>Qualifications</a:t>
            </a:r>
            <a:endParaRPr lang="en-US" sz="1100" i="0" dirty="0"/>
          </a:p>
          <a:p>
            <a:r>
              <a:rPr lang="en-US" sz="1100" dirty="0"/>
              <a:t>Kerryn is an accomplished management consultant with extensive expertise in leading large-scale technology deployments and strategic initiatives across various industries, including defense and banking. He has a passion for providing strategic direction and ensuring seamless execution and delivery. With a proven track record in managing global operations, particularly in government and defense sectors, Kerryn has been recognized for driving transformative result and spearheading operations to optimize outcomes </a:t>
            </a:r>
            <a:endParaRPr lang="en-US" sz="1100" dirty="0">
              <a:solidFill>
                <a:schemeClr val="tx1">
                  <a:lumMod val="50000"/>
                  <a:lumOff val="50000"/>
                </a:schemeClr>
              </a:solidFill>
              <a:highlight>
                <a:srgbClr val="FFFF00"/>
              </a:highlight>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429437" y="2422188"/>
            <a:ext cx="6033701"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50000"/>
                    <a:lumOff val="50000"/>
                  </a:schemeClr>
                </a:solidFill>
              </a:rPr>
              <a:t>Government</a:t>
            </a:r>
            <a:r>
              <a:rPr lang="en-US" sz="1100" i="0" dirty="0">
                <a:solidFill>
                  <a:schemeClr val="tx1">
                    <a:lumMod val="50000"/>
                    <a:lumOff val="50000"/>
                  </a:schemeClr>
                </a:solidFill>
              </a:rPr>
              <a:t> </a:t>
            </a:r>
            <a:r>
              <a:rPr lang="en-US" sz="1100" dirty="0">
                <a:solidFill>
                  <a:schemeClr val="tx1">
                    <a:lumMod val="50000"/>
                    <a:lumOff val="50000"/>
                  </a:schemeClr>
                </a:solidFill>
              </a:rPr>
              <a:t>| Healthcare | Financial Services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693614" cy="1292662"/>
          </a:xfrm>
          <a:prstGeom prst="rect">
            <a:avLst/>
          </a:prstGeom>
          <a:noFill/>
        </p:spPr>
        <p:txBody>
          <a:bodyPr wrap="square" lIns="0" tIns="0" rIns="0" bIns="0" rtlCol="0" anchor="t">
            <a:spAutoFit/>
          </a:bodyPr>
          <a:lstStyle/>
          <a:p>
            <a:r>
              <a:rPr lang="en-US" sz="1200" dirty="0">
                <a:solidFill>
                  <a:schemeClr val="tx1">
                    <a:lumMod val="65000"/>
                    <a:lumOff val="35000"/>
                  </a:schemeClr>
                </a:solidFill>
              </a:rPr>
              <a:t>Kerryn became a part of The Bridge team in August 2024, bringing valuable experience from his background at top global consulting firms. His expertise spans multiple industries, and he excels at combining creativity with strategic insight to lead transformative initiatives and achieve outstanding outcomes</a:t>
            </a:r>
            <a:endParaRPr lang="en-US" sz="1200" b="0" i="0" dirty="0">
              <a:solidFill>
                <a:schemeClr val="tx1">
                  <a:lumMod val="65000"/>
                  <a:lumOff val="35000"/>
                </a:schemeClr>
              </a:solidFill>
              <a:latin typeface="Avenir Book" panose="02000503020000020003" pitchFamily="2" charset="0"/>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707465"/>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428259"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b="0" i="0" kern="1200" dirty="0">
                <a:solidFill>
                  <a:schemeClr val="tx1"/>
                </a:solidFill>
              </a:rPr>
              <a:t>Kerryn.sarwansingh@thebridge.com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428258"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580</a:t>
            </a:r>
            <a:r>
              <a:rPr lang="en-US" sz="1100" b="0" i="0" dirty="0"/>
              <a:t>) 402-2082</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120659"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428257" y="2857982"/>
            <a:ext cx="6760922" cy="4308872"/>
          </a:xfrm>
          <a:prstGeom prst="rect">
            <a:avLst/>
          </a:prstGeom>
          <a:noFill/>
        </p:spPr>
        <p:txBody>
          <a:bodyPr wrap="square" lIns="0" tIns="0" rIns="0" bIns="0" rtlCol="0" anchor="t">
            <a:spAutoFit/>
          </a:bodyPr>
          <a:lstStyle/>
          <a:p>
            <a:r>
              <a:rPr lang="en-US" sz="1100" dirty="0">
                <a:solidFill>
                  <a:schemeClr val="tx2"/>
                </a:solidFill>
                <a:latin typeface="+mj-lt"/>
              </a:rPr>
              <a:t>Accenture</a:t>
            </a:r>
          </a:p>
          <a:p>
            <a:r>
              <a:rPr lang="en-US" sz="1100" dirty="0">
                <a:solidFill>
                  <a:schemeClr val="tx2"/>
                </a:solidFill>
                <a:latin typeface="+mj-lt"/>
              </a:rPr>
              <a:t>Government Strategy &amp; Implementation</a:t>
            </a:r>
            <a:endParaRPr lang="en-US" sz="1100" i="0" dirty="0">
              <a:solidFill>
                <a:schemeClr val="tx2"/>
              </a:solidFill>
              <a:latin typeface="+mj-lt"/>
            </a:endParaRPr>
          </a:p>
          <a:p>
            <a:pPr marL="171450" indent="-171450">
              <a:buFont typeface="Arial"/>
              <a:buChar char="•"/>
            </a:pPr>
            <a:r>
              <a:rPr lang="en-US" sz="1100" dirty="0">
                <a:solidFill>
                  <a:schemeClr val="tx1">
                    <a:lumMod val="65000"/>
                    <a:lumOff val="35000"/>
                  </a:schemeClr>
                </a:solidFill>
              </a:rPr>
              <a:t>Primary deployment project owner on the deployment of a $5.5B initiative, collaborating with multiple government agencies to provide strategic guidance on the implementation of new technologies and resources for the Department of Defense </a:t>
            </a:r>
          </a:p>
          <a:p>
            <a:pPr marL="171450" indent="-171450">
              <a:buFont typeface="Arial"/>
              <a:buChar char="•"/>
            </a:pPr>
            <a:r>
              <a:rPr lang="en-US" sz="1100" dirty="0">
                <a:solidFill>
                  <a:schemeClr val="tx1">
                    <a:lumMod val="65000"/>
                    <a:lumOff val="35000"/>
                  </a:schemeClr>
                </a:solidFill>
              </a:rPr>
              <a:t>Manage and provide guidance to cross functional teams of associates from multiple private firms spanning 23 global federal sites, ensuring successful execution of contract deliverables</a:t>
            </a:r>
          </a:p>
          <a:p>
            <a:pPr marL="171450" indent="-171450">
              <a:buFont typeface="Arial"/>
              <a:buChar char="•"/>
            </a:pPr>
            <a:r>
              <a:rPr lang="en-US" sz="1100" dirty="0">
                <a:solidFill>
                  <a:schemeClr val="tx1">
                    <a:lumMod val="65000"/>
                    <a:lumOff val="35000"/>
                  </a:schemeClr>
                </a:solidFill>
              </a:rPr>
              <a:t>Engagement leader on 4 current state assessments and model system reviews across 22 different solutions</a:t>
            </a:r>
          </a:p>
          <a:p>
            <a:r>
              <a:rPr lang="en-US" sz="1100" dirty="0">
                <a:solidFill>
                  <a:schemeClr val="tx2"/>
                </a:solidFill>
                <a:latin typeface="+mj-lt"/>
              </a:rPr>
              <a:t>M&amp;A Technology Integration and Implementation</a:t>
            </a:r>
          </a:p>
          <a:p>
            <a:pPr marL="171450" indent="-171450">
              <a:buFont typeface="Arial"/>
              <a:buChar char="•"/>
            </a:pPr>
            <a:r>
              <a:rPr lang="en-US" sz="1100" dirty="0">
                <a:solidFill>
                  <a:schemeClr val="tx1">
                    <a:lumMod val="65000"/>
                    <a:lumOff val="35000"/>
                  </a:schemeClr>
                </a:solidFill>
              </a:rPr>
              <a:t>Supported overall delivery of technology integration and implementation for Banking LOB operations during the merger of the 9th largest bank in the United States</a:t>
            </a:r>
          </a:p>
          <a:p>
            <a:pPr marL="171450" indent="-171450">
              <a:buFont typeface="Arial"/>
              <a:buChar char="•"/>
            </a:pPr>
            <a:r>
              <a:rPr lang="en-US" sz="1100" dirty="0">
                <a:solidFill>
                  <a:schemeClr val="tx1">
                    <a:lumMod val="65000"/>
                    <a:lumOff val="35000"/>
                  </a:schemeClr>
                </a:solidFill>
              </a:rPr>
              <a:t>Developed and executed activities related to end-to-end project management, primarily in Treasury &amp; Payments, including project plans &amp; estimates, scoping &amp; requirements through development, testing, implementation, and deployment</a:t>
            </a:r>
          </a:p>
          <a:p>
            <a:pPr marL="171450" indent="-171450">
              <a:buFont typeface="Arial"/>
              <a:buChar char="•"/>
            </a:pPr>
            <a:r>
              <a:rPr lang="en-US" sz="1100" dirty="0">
                <a:solidFill>
                  <a:schemeClr val="tx1">
                    <a:lumMod val="65000"/>
                    <a:lumOff val="35000"/>
                  </a:schemeClr>
                </a:solidFill>
              </a:rPr>
              <a:t>Led teams through detailed alignment of development, testing, &amp; business readiness milestones to complete program-wide replanning effort</a:t>
            </a:r>
          </a:p>
          <a:p>
            <a:endParaRPr lang="en-US" sz="500" dirty="0">
              <a:solidFill>
                <a:schemeClr val="tx2"/>
              </a:solidFill>
              <a:latin typeface="+mj-lt"/>
            </a:endParaRPr>
          </a:p>
          <a:p>
            <a:r>
              <a:rPr lang="en-US" sz="1100" dirty="0">
                <a:solidFill>
                  <a:schemeClr val="tx2"/>
                </a:solidFill>
                <a:latin typeface="+mj-lt"/>
              </a:rPr>
              <a:t>Deloitte </a:t>
            </a:r>
          </a:p>
          <a:p>
            <a:r>
              <a:rPr lang="en-US" sz="1100" dirty="0">
                <a:solidFill>
                  <a:schemeClr val="tx2"/>
                </a:solidFill>
                <a:latin typeface="+mj-lt"/>
              </a:rPr>
              <a:t>Project Coordinator</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65000"/>
                    <a:lumOff val="35000"/>
                  </a:schemeClr>
                </a:solidFill>
              </a:rPr>
              <a:t>Provided direct support for the Risk &amp; Financial advisory National Managing Director, liaison between Chief of Staff and multiple multinational Oil &amp; Gas corporations</a:t>
            </a:r>
          </a:p>
          <a:p>
            <a:pPr marL="171450" indent="-171450">
              <a:buFont typeface="Arial" panose="020B0604020202020204" pitchFamily="34" charset="0"/>
              <a:buChar char="•"/>
            </a:pPr>
            <a:r>
              <a:rPr lang="en-US" sz="1100" dirty="0">
                <a:solidFill>
                  <a:schemeClr val="tx1">
                    <a:lumMod val="65000"/>
                    <a:lumOff val="35000"/>
                  </a:schemeClr>
                </a:solidFill>
              </a:rPr>
              <a:t>Monitored project progress and provided status updates to internal stakeholders and project team holders</a:t>
            </a:r>
          </a:p>
          <a:p>
            <a:pPr marL="171450" indent="-171450">
              <a:buFont typeface="Arial" panose="020B0604020202020204" pitchFamily="34" charset="0"/>
              <a:buChar char="•"/>
            </a:pPr>
            <a:endParaRPr lang="en-US" sz="1100" dirty="0">
              <a:solidFill>
                <a:schemeClr val="tx1">
                  <a:lumMod val="50000"/>
                  <a:lumOff val="50000"/>
                </a:schemeClr>
              </a:solidFill>
            </a:endParaRPr>
          </a:p>
          <a:p>
            <a:pPr marL="171450" indent="-171450">
              <a:buFont typeface="Arial" panose="020B0604020202020204" pitchFamily="34" charset="0"/>
              <a:buChar char="•"/>
            </a:pP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428257" y="2156460"/>
            <a:ext cx="2310644"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3" name="Picture 2" descr="A person in a suit sitting on a chair&#10;&#10;Description automatically generated">
            <a:extLst>
              <a:ext uri="{FF2B5EF4-FFF2-40B4-BE49-F238E27FC236}">
                <a16:creationId xmlns:a16="http://schemas.microsoft.com/office/drawing/2014/main" id="{1412CB9E-3CDE-BCA5-67D9-CAD598B264A8}"/>
              </a:ext>
            </a:extLst>
          </p:cNvPr>
          <p:cNvPicPr>
            <a:picLocks noChangeAspect="1"/>
          </p:cNvPicPr>
          <p:nvPr/>
        </p:nvPicPr>
        <p:blipFill>
          <a:blip r:embed="rId3"/>
          <a:stretch>
            <a:fillRect/>
          </a:stretch>
        </p:blipFill>
        <p:spPr>
          <a:xfrm>
            <a:off x="1002919" y="187025"/>
            <a:ext cx="1336676" cy="1695499"/>
          </a:xfrm>
          <a:prstGeom prst="ellipse">
            <a:avLst/>
          </a:prstGeom>
        </p:spPr>
      </p:pic>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F76851C3-F873-4A96-B5BC-7136D9E58DCC}">
  <ds:schemaRef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a6522676-9d5d-4c93-bc87-501c8cb86033"/>
    <ds:schemaRef ds:uri="http://schemas.openxmlformats.org/package/2006/metadata/core-properties"/>
    <ds:schemaRef ds:uri="bb4d6d32-6586-43b9-b010-b256dfc7033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3BD20AD-7330-405D-B362-19BC6D5C61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22676-9d5d-4c93-bc87-501c8cb86033"/>
    <ds:schemaRef ds:uri="bb4d6d32-6586-43b9-b010-b256dfc70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18723</TotalTime>
  <Words>392</Words>
  <Application>Microsoft Office PowerPoint</Application>
  <PresentationFormat>Widescreen</PresentationFormat>
  <Paragraphs>32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Kerryn Sarwansingh</cp:lastModifiedBy>
  <cp:revision>121</cp:revision>
  <dcterms:created xsi:type="dcterms:W3CDTF">2023-12-12T06:48:12Z</dcterms:created>
  <dcterms:modified xsi:type="dcterms:W3CDTF">2024-09-13T19:42:01Z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